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chivo Black" charset="1" panose="020B0A03020202020B04"/>
      <p:regular r:id="rId17"/>
    </p:embeddedFont>
    <p:embeddedFont>
      <p:font typeface="Montserrat" charset="1" panose="00000500000000000000"/>
      <p:regular r:id="rId18"/>
    </p:embeddedFont>
    <p:embeddedFont>
      <p:font typeface="Barlow Bold" charset="1" panose="00000800000000000000"/>
      <p:regular r:id="rId19"/>
    </p:embeddedFont>
    <p:embeddedFont>
      <p:font typeface="Montserrat Bold" charset="1" panose="00000800000000000000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jpeg" Type="http://schemas.openxmlformats.org/officeDocument/2006/relationships/image"/><Relationship Id="rId9" Target="../media/image3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4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jpeg" Type="http://schemas.openxmlformats.org/officeDocument/2006/relationships/image"/><Relationship Id="rId4" Target="../media/VAG13ZeDZFs.mp4" Type="http://schemas.openxmlformats.org/officeDocument/2006/relationships/video"/><Relationship Id="rId5" Target="../media/VAG13ZeDZFs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8.jpeg" Type="http://schemas.openxmlformats.org/officeDocument/2006/relationships/image"/><Relationship Id="rId4" Target="../media/VAGc97hyDiI.mp4" Type="http://schemas.openxmlformats.org/officeDocument/2006/relationships/video"/><Relationship Id="rId5" Target="../media/VAGc97hyDiI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Relationship Id="rId6" Target="../media/VAF_i3RF3bo.mp4" Type="http://schemas.openxmlformats.org/officeDocument/2006/relationships/video"/><Relationship Id="rId7" Target="../media/VAF_i3RF3bo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EsPCUqHBM.mp4" Type="http://schemas.openxmlformats.org/officeDocument/2006/relationships/video"/><Relationship Id="rId4" Target="../media/VAEsPCUqHBM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37583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36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821" y="0"/>
            <a:ext cx="18369643" cy="10287000"/>
          </a:xfrm>
          <a:custGeom>
            <a:avLst/>
            <a:gdLst/>
            <a:ahLst/>
            <a:cxnLst/>
            <a:rect r="r" b="b" t="t" l="l"/>
            <a:pathLst>
              <a:path h="10287000" w="18369643">
                <a:moveTo>
                  <a:pt x="0" y="0"/>
                </a:moveTo>
                <a:lnTo>
                  <a:pt x="18369642" y="0"/>
                </a:lnTo>
                <a:lnTo>
                  <a:pt x="183696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04AAD"/>
                </a:solidFill>
                <a:latin typeface="Archivo Black"/>
                <a:ea typeface="Archivo Black"/>
                <a:cs typeface="Archivo Black"/>
                <a:sym typeface="Archivo Black"/>
              </a:rPr>
              <a:t>UDYOGA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17512" y="6053544"/>
            <a:ext cx="7345101" cy="72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5"/>
              </a:lnSpc>
            </a:pPr>
            <a:r>
              <a:rPr lang="en-US" sz="4200" spc="58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Group - 12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866120"/>
          </a:xfrm>
          <a:custGeom>
            <a:avLst/>
            <a:gdLst/>
            <a:ahLst/>
            <a:cxnLst/>
            <a:rect r="r" b="b" t="t" l="l"/>
            <a:pathLst>
              <a:path h="10866120" w="18288000">
                <a:moveTo>
                  <a:pt x="0" y="0"/>
                </a:moveTo>
                <a:lnTo>
                  <a:pt x="18288000" y="0"/>
                </a:lnTo>
                <a:lnTo>
                  <a:pt x="18288000" y="10866120"/>
                </a:lnTo>
                <a:lnTo>
                  <a:pt x="0" y="1086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9625" y="3509892"/>
            <a:ext cx="5319049" cy="4957019"/>
          </a:xfrm>
          <a:custGeom>
            <a:avLst/>
            <a:gdLst/>
            <a:ahLst/>
            <a:cxnLst/>
            <a:rect r="r" b="b" t="t" l="l"/>
            <a:pathLst>
              <a:path h="4957019" w="5319049">
                <a:moveTo>
                  <a:pt x="0" y="0"/>
                </a:moveTo>
                <a:lnTo>
                  <a:pt x="5319049" y="0"/>
                </a:lnTo>
                <a:lnTo>
                  <a:pt x="5319049" y="4957019"/>
                </a:lnTo>
                <a:lnTo>
                  <a:pt x="0" y="495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4712" t="-81067" r="-106160" b="-1861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2023" y="709879"/>
            <a:ext cx="16453393" cy="216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18"/>
              </a:lnSpc>
            </a:pPr>
            <a:r>
              <a:rPr lang="en-US" b="true" sz="6847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Building Prosperity: The Key Solutions for Unemployment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5880" y="1732702"/>
            <a:ext cx="54397" cy="44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</a:pPr>
            <a:r>
              <a:rPr lang="en-US" sz="160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4030" y="4245315"/>
            <a:ext cx="79783" cy="64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6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2094" y="4969093"/>
            <a:ext cx="2853524" cy="86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2"/>
              </a:lnSpc>
            </a:pPr>
            <a:r>
              <a:rPr lang="en-US" b="true" sz="3092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Labour Reforms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473" y="6138800"/>
            <a:ext cx="4917785" cy="73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2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756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hiring while protecting workers'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7083" y="3308736"/>
            <a:ext cx="3189278" cy="640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1"/>
              </a:lnSpc>
            </a:pPr>
            <a:r>
              <a:rPr lang="en-US" b="true" sz="3092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Education Reform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50391" y="3831096"/>
            <a:ext cx="79783" cy="589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6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7010" y="7746573"/>
            <a:ext cx="2952494" cy="62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7"/>
              </a:lnSpc>
            </a:pPr>
            <a:r>
              <a:rPr lang="en-US" b="true" sz="3092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Digital Upskilling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2555" y="8459080"/>
            <a:ext cx="79783" cy="56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6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07511" y="3308736"/>
            <a:ext cx="2589994" cy="624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9"/>
              </a:lnSpc>
            </a:pPr>
            <a:r>
              <a:rPr lang="en-US" b="true" sz="2972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Fiscal Stimulus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38988" y="3809394"/>
            <a:ext cx="76667" cy="574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3"/>
              </a:lnSpc>
            </a:pPr>
            <a:r>
              <a:rPr lang="en-US" sz="2258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12566" y="6654527"/>
            <a:ext cx="76667" cy="63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7"/>
              </a:lnSpc>
            </a:pPr>
            <a:r>
              <a:rPr lang="en-US" sz="2258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28232" y="7318812"/>
            <a:ext cx="3029664" cy="83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0"/>
              </a:lnSpc>
            </a:pPr>
            <a:r>
              <a:rPr lang="en-US" b="true" sz="2972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Global Integration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39839" y="8476436"/>
            <a:ext cx="76667" cy="336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9"/>
              </a:lnSpc>
            </a:pPr>
            <a:r>
              <a:rPr lang="en-US" sz="2258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28022" y="5020765"/>
            <a:ext cx="69647" cy="57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9"/>
              </a:lnSpc>
            </a:pPr>
            <a:r>
              <a:rPr lang="en-US" sz="2051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81549" y="5011270"/>
            <a:ext cx="5258852" cy="1923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0"/>
              </a:lnSpc>
            </a:pPr>
            <a:r>
              <a:rPr lang="en-US" b="true" sz="2972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MSME Support</a:t>
            </a:r>
          </a:p>
          <a:p>
            <a:pPr algn="ctr">
              <a:lnSpc>
                <a:spcPts val="3609"/>
              </a:lnSpc>
            </a:pPr>
            <a:r>
              <a:rPr lang="en-US" sz="2258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Streamlining regulations and offering easy credit for Micro, Small,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2570" y="6034025"/>
            <a:ext cx="4901374" cy="44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Flexible policiesthatencourage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47800" y="6994220"/>
            <a:ext cx="952461" cy="44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rights.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15880" y="8582905"/>
            <a:ext cx="5833200" cy="9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Mass training in data science,AI,and cloud computing for future workforce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4026" y="3973971"/>
            <a:ext cx="5510417" cy="45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1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Integrating vocationalandtechnical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51398" y="4381137"/>
            <a:ext cx="4315673" cy="45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1"/>
              </a:lnSpc>
            </a:pPr>
            <a:r>
              <a:rPr lang="en-US" sz="23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skills earlyinthecurriculum.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81549" y="3952269"/>
            <a:ext cx="5123032" cy="43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2258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Targeted publicspending to boost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81549" y="4405227"/>
            <a:ext cx="5147760" cy="43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6"/>
              </a:lnSpc>
            </a:pPr>
            <a:r>
              <a:rPr lang="en-US" sz="2258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economic activityandjob demand.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87717" y="8371661"/>
            <a:ext cx="5004055" cy="44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8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Promotingexportsand attracting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73261" y="8841395"/>
            <a:ext cx="5811829" cy="8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258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foreign direct investment (FDI) for local jobs.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97202" y="6944813"/>
            <a:ext cx="3676185" cy="44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9"/>
              </a:lnSpc>
            </a:pPr>
            <a:r>
              <a:rPr lang="en-US" sz="2258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andMedium Enterprises.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6756" y="1468972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 MEMBERS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02124" y="5015890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16914" y="4958778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02124" y="7668412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6914" y="7819154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01345" y="3322618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282138" y="2986489"/>
            <a:ext cx="2320061" cy="2310998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1914" t="-31867" r="-22363" b="-4786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516135" y="3322618"/>
            <a:ext cx="5489727" cy="1761958"/>
            <a:chOff x="0" y="0"/>
            <a:chExt cx="1569119" cy="5036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496928" y="2986489"/>
            <a:ext cx="2320061" cy="2310998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-22252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301345" y="6108451"/>
            <a:ext cx="5489727" cy="1761958"/>
            <a:chOff x="0" y="0"/>
            <a:chExt cx="1569119" cy="5036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2282138" y="5772323"/>
            <a:ext cx="2320061" cy="2310998"/>
            <a:chOff x="0" y="0"/>
            <a:chExt cx="6502400" cy="6477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-60658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516135" y="6108451"/>
            <a:ext cx="5489727" cy="1761958"/>
            <a:chOff x="0" y="0"/>
            <a:chExt cx="1569119" cy="5036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9496928" y="5772323"/>
            <a:ext cx="2320061" cy="2310998"/>
            <a:chOff x="0" y="0"/>
            <a:chExt cx="6502400" cy="6477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3040" t="-46926" r="-29628" b="-125426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8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37" id="37"/>
          <p:cNvGrpSpPr>
            <a:grpSpLocks noChangeAspect="true"/>
          </p:cNvGrpSpPr>
          <p:nvPr/>
        </p:nvGrpSpPr>
        <p:grpSpPr>
          <a:xfrm rot="0">
            <a:off x="11306816" y="-483815"/>
            <a:ext cx="7281908" cy="4096074"/>
            <a:chOff x="0" y="0"/>
            <a:chExt cx="6089457" cy="342532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9"/>
              <a:stretch>
                <a:fillRect l="0" t="-5555" r="0" b="-5555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4602199" y="3844491"/>
            <a:ext cx="426819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-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Arvind Keerthipati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915467" y="6691933"/>
            <a:ext cx="364165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-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Navneeth Joshi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228735" y="9658588"/>
            <a:ext cx="242593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-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Aaron Loeb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973770" y="3869565"/>
            <a:ext cx="3831243" cy="47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8"/>
              </a:lnSpc>
              <a:spcBef>
                <a:spcPct val="0"/>
              </a:spcBef>
            </a:pPr>
            <a:r>
              <a:rPr lang="en-US" b="true" sz="2748" spc="-5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Vaishnavi Boompally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068307" y="6691933"/>
            <a:ext cx="373670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-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Geethika Muppuri</a:t>
            </a:r>
          </a:p>
        </p:txBody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5491830" y="1028700"/>
            <a:ext cx="17329550" cy="2025828"/>
            <a:chOff x="0" y="0"/>
            <a:chExt cx="876684" cy="1024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76684" cy="102485"/>
            </a:xfrm>
            <a:custGeom>
              <a:avLst/>
              <a:gdLst/>
              <a:ahLst/>
              <a:cxnLst/>
              <a:rect r="r" b="b" t="t" l="l"/>
              <a:pathLst>
                <a:path h="102485" w="876684">
                  <a:moveTo>
                    <a:pt x="203200" y="0"/>
                  </a:moveTo>
                  <a:lnTo>
                    <a:pt x="876684" y="0"/>
                  </a:lnTo>
                  <a:lnTo>
                    <a:pt x="673484" y="102485"/>
                  </a:lnTo>
                  <a:lnTo>
                    <a:pt x="0" y="10248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673484" cy="121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4800" y="1172018"/>
            <a:ext cx="10482219" cy="16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9"/>
              </a:lnSpc>
              <a:spcBef>
                <a:spcPct val="0"/>
              </a:spcBef>
            </a:pPr>
            <a:r>
              <a:rPr lang="en-US" sz="4753" spc="3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DECODING UNEMPL</a:t>
            </a:r>
            <a:r>
              <a:rPr lang="en-US" sz="4753" spc="38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OYMENT: AN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94682" y="3534667"/>
            <a:ext cx="7438908" cy="2724081"/>
            <a:chOff x="0" y="0"/>
            <a:chExt cx="2269407" cy="8310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69407" cy="831043"/>
            </a:xfrm>
            <a:custGeom>
              <a:avLst/>
              <a:gdLst/>
              <a:ahLst/>
              <a:cxnLst/>
              <a:rect r="r" b="b" t="t" l="l"/>
              <a:pathLst>
                <a:path h="831043" w="2269407">
                  <a:moveTo>
                    <a:pt x="26018" y="0"/>
                  </a:moveTo>
                  <a:lnTo>
                    <a:pt x="2243389" y="0"/>
                  </a:lnTo>
                  <a:cubicBezTo>
                    <a:pt x="2250289" y="0"/>
                    <a:pt x="2256907" y="2741"/>
                    <a:pt x="2261786" y="7621"/>
                  </a:cubicBezTo>
                  <a:cubicBezTo>
                    <a:pt x="2266666" y="12500"/>
                    <a:pt x="2269407" y="19118"/>
                    <a:pt x="2269407" y="26018"/>
                  </a:cubicBezTo>
                  <a:lnTo>
                    <a:pt x="2269407" y="805024"/>
                  </a:lnTo>
                  <a:cubicBezTo>
                    <a:pt x="2269407" y="819394"/>
                    <a:pt x="2257758" y="831043"/>
                    <a:pt x="2243389" y="831043"/>
                  </a:cubicBezTo>
                  <a:lnTo>
                    <a:pt x="26018" y="831043"/>
                  </a:lnTo>
                  <a:cubicBezTo>
                    <a:pt x="11649" y="831043"/>
                    <a:pt x="0" y="819394"/>
                    <a:pt x="0" y="805024"/>
                  </a:cubicBezTo>
                  <a:lnTo>
                    <a:pt x="0" y="26018"/>
                  </a:lnTo>
                  <a:cubicBezTo>
                    <a:pt x="0" y="11649"/>
                    <a:pt x="11649" y="0"/>
                    <a:pt x="2601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93501" y="3963498"/>
            <a:ext cx="6641271" cy="74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9"/>
              </a:lnSpc>
              <a:spcBef>
                <a:spcPct val="0"/>
              </a:spcBef>
            </a:pPr>
            <a:r>
              <a:rPr lang="en-US" sz="4282" spc="149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D</a:t>
            </a:r>
            <a:r>
              <a:rPr lang="en-US" sz="4282" spc="149" strike="noStrike" u="non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EFINITION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8177" y="4858722"/>
            <a:ext cx="6351918" cy="70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Individuals who are without work but actively searching for a job.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94682" y="6856636"/>
            <a:ext cx="7438908" cy="2724081"/>
            <a:chOff x="0" y="0"/>
            <a:chExt cx="2269407" cy="8310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9407" cy="831043"/>
            </a:xfrm>
            <a:custGeom>
              <a:avLst/>
              <a:gdLst/>
              <a:ahLst/>
              <a:cxnLst/>
              <a:rect r="r" b="b" t="t" l="l"/>
              <a:pathLst>
                <a:path h="831043" w="2269407">
                  <a:moveTo>
                    <a:pt x="26018" y="0"/>
                  </a:moveTo>
                  <a:lnTo>
                    <a:pt x="2243389" y="0"/>
                  </a:lnTo>
                  <a:cubicBezTo>
                    <a:pt x="2250289" y="0"/>
                    <a:pt x="2256907" y="2741"/>
                    <a:pt x="2261786" y="7621"/>
                  </a:cubicBezTo>
                  <a:cubicBezTo>
                    <a:pt x="2266666" y="12500"/>
                    <a:pt x="2269407" y="19118"/>
                    <a:pt x="2269407" y="26018"/>
                  </a:cubicBezTo>
                  <a:lnTo>
                    <a:pt x="2269407" y="805024"/>
                  </a:lnTo>
                  <a:cubicBezTo>
                    <a:pt x="2269407" y="819394"/>
                    <a:pt x="2257758" y="831043"/>
                    <a:pt x="2243389" y="831043"/>
                  </a:cubicBezTo>
                  <a:lnTo>
                    <a:pt x="26018" y="831043"/>
                  </a:lnTo>
                  <a:cubicBezTo>
                    <a:pt x="11649" y="831043"/>
                    <a:pt x="0" y="819394"/>
                    <a:pt x="0" y="805024"/>
                  </a:cubicBezTo>
                  <a:lnTo>
                    <a:pt x="0" y="26018"/>
                  </a:lnTo>
                  <a:cubicBezTo>
                    <a:pt x="0" y="11649"/>
                    <a:pt x="11649" y="0"/>
                    <a:pt x="2601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93501" y="7285467"/>
            <a:ext cx="6641271" cy="74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9"/>
              </a:lnSpc>
              <a:spcBef>
                <a:spcPct val="0"/>
              </a:spcBef>
            </a:pPr>
            <a:r>
              <a:rPr lang="en-US" sz="4282" spc="149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METRIC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439871" y="0"/>
            <a:ext cx="6848129" cy="10287000"/>
          </a:xfrm>
          <a:custGeom>
            <a:avLst/>
            <a:gdLst/>
            <a:ahLst/>
            <a:cxnLst/>
            <a:rect r="r" b="b" t="t" l="l"/>
            <a:pathLst>
              <a:path h="10287000" w="6848129">
                <a:moveTo>
                  <a:pt x="0" y="0"/>
                </a:moveTo>
                <a:lnTo>
                  <a:pt x="6848129" y="0"/>
                </a:lnTo>
                <a:lnTo>
                  <a:pt x="68481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" t="-3" r="-74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8177" y="8180691"/>
            <a:ext cx="6351918" cy="1066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The Unemployment Rate: Percentage of the total labour force that is unemployed.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747090" y="6856636"/>
            <a:ext cx="7438908" cy="2724081"/>
            <a:chOff x="0" y="0"/>
            <a:chExt cx="2269407" cy="8310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69407" cy="831043"/>
            </a:xfrm>
            <a:custGeom>
              <a:avLst/>
              <a:gdLst/>
              <a:ahLst/>
              <a:cxnLst/>
              <a:rect r="r" b="b" t="t" l="l"/>
              <a:pathLst>
                <a:path h="831043" w="2269407">
                  <a:moveTo>
                    <a:pt x="26018" y="0"/>
                  </a:moveTo>
                  <a:lnTo>
                    <a:pt x="2243389" y="0"/>
                  </a:lnTo>
                  <a:cubicBezTo>
                    <a:pt x="2250289" y="0"/>
                    <a:pt x="2256907" y="2741"/>
                    <a:pt x="2261786" y="7621"/>
                  </a:cubicBezTo>
                  <a:cubicBezTo>
                    <a:pt x="2266666" y="12500"/>
                    <a:pt x="2269407" y="19118"/>
                    <a:pt x="2269407" y="26018"/>
                  </a:cubicBezTo>
                  <a:lnTo>
                    <a:pt x="2269407" y="805024"/>
                  </a:lnTo>
                  <a:cubicBezTo>
                    <a:pt x="2269407" y="819394"/>
                    <a:pt x="2257758" y="831043"/>
                    <a:pt x="2243389" y="831043"/>
                  </a:cubicBezTo>
                  <a:lnTo>
                    <a:pt x="26018" y="831043"/>
                  </a:lnTo>
                  <a:cubicBezTo>
                    <a:pt x="11649" y="831043"/>
                    <a:pt x="0" y="819394"/>
                    <a:pt x="0" y="805024"/>
                  </a:cubicBezTo>
                  <a:lnTo>
                    <a:pt x="0" y="26018"/>
                  </a:lnTo>
                  <a:cubicBezTo>
                    <a:pt x="0" y="11649"/>
                    <a:pt x="11649" y="0"/>
                    <a:pt x="26018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145909" y="7285467"/>
            <a:ext cx="6641271" cy="74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9"/>
              </a:lnSpc>
              <a:spcBef>
                <a:spcPct val="0"/>
              </a:spcBef>
            </a:pPr>
            <a:r>
              <a:rPr lang="en-US" sz="4282" spc="149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ECONOMIC IMPACT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90585" y="8180691"/>
            <a:ext cx="6351918" cy="70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100" spc="205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economic health and societal well-being.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910830" y="-8330939"/>
            <a:ext cx="20856282" cy="12215822"/>
            <a:chOff x="0" y="0"/>
            <a:chExt cx="4445000" cy="2603500"/>
          </a:xfrm>
        </p:grpSpPr>
        <p:sp>
          <p:nvSpPr>
            <p:cNvPr name="Freeform 4" id="4"/>
            <p:cNvSpPr/>
            <p:nvPr/>
          </p:nvSpPr>
          <p:spPr>
            <a:xfrm flipH="false" flipV="true" rot="24000">
              <a:off x="-7264" y="-13712"/>
              <a:ext cx="4459654" cy="2631179"/>
            </a:xfrm>
            <a:custGeom>
              <a:avLst/>
              <a:gdLst/>
              <a:ahLst/>
              <a:cxnLst/>
              <a:rect r="r" b="b" t="t" l="l"/>
              <a:pathLst>
                <a:path h="2631179" w="4459654">
                  <a:moveTo>
                    <a:pt x="269749" y="2603814"/>
                  </a:moveTo>
                  <a:cubicBezTo>
                    <a:pt x="251969" y="2603689"/>
                    <a:pt x="234329" y="2601788"/>
                    <a:pt x="216827" y="2598237"/>
                  </a:cubicBezTo>
                  <a:cubicBezTo>
                    <a:pt x="199326" y="2594686"/>
                    <a:pt x="182472" y="2589361"/>
                    <a:pt x="166010" y="2582388"/>
                  </a:cubicBezTo>
                  <a:cubicBezTo>
                    <a:pt x="149548" y="2575415"/>
                    <a:pt x="133986" y="2566924"/>
                    <a:pt x="119197" y="2556914"/>
                  </a:cubicBezTo>
                  <a:cubicBezTo>
                    <a:pt x="104407" y="2546905"/>
                    <a:pt x="90769" y="2535633"/>
                    <a:pt x="78285" y="2522973"/>
                  </a:cubicBezTo>
                  <a:cubicBezTo>
                    <a:pt x="65800" y="2510313"/>
                    <a:pt x="54593" y="2496518"/>
                    <a:pt x="44791" y="2481590"/>
                  </a:cubicBezTo>
                  <a:cubicBezTo>
                    <a:pt x="34989" y="2466662"/>
                    <a:pt x="26716" y="2450983"/>
                    <a:pt x="19972" y="2434553"/>
                  </a:cubicBezTo>
                  <a:cubicBezTo>
                    <a:pt x="13229" y="2418122"/>
                    <a:pt x="8269" y="2400942"/>
                    <a:pt x="4962" y="2383393"/>
                  </a:cubicBezTo>
                  <a:cubicBezTo>
                    <a:pt x="1656" y="2365843"/>
                    <a:pt x="0" y="2348305"/>
                    <a:pt x="124" y="2330526"/>
                  </a:cubicBezTo>
                  <a:lnTo>
                    <a:pt x="14510" y="269874"/>
                  </a:lnTo>
                  <a:cubicBezTo>
                    <a:pt x="14635" y="252094"/>
                    <a:pt x="16536" y="234454"/>
                    <a:pt x="20087" y="216952"/>
                  </a:cubicBezTo>
                  <a:cubicBezTo>
                    <a:pt x="23638" y="199451"/>
                    <a:pt x="28963" y="182597"/>
                    <a:pt x="35936" y="166135"/>
                  </a:cubicBezTo>
                  <a:cubicBezTo>
                    <a:pt x="42909" y="149673"/>
                    <a:pt x="51400" y="134111"/>
                    <a:pt x="61410" y="119322"/>
                  </a:cubicBezTo>
                  <a:cubicBezTo>
                    <a:pt x="71419" y="104532"/>
                    <a:pt x="82818" y="90895"/>
                    <a:pt x="95478" y="78410"/>
                  </a:cubicBezTo>
                  <a:cubicBezTo>
                    <a:pt x="108139" y="65925"/>
                    <a:pt x="121933" y="54719"/>
                    <a:pt x="136861" y="44916"/>
                  </a:cubicBezTo>
                  <a:cubicBezTo>
                    <a:pt x="151789" y="35114"/>
                    <a:pt x="167468" y="26842"/>
                    <a:pt x="184025" y="20099"/>
                  </a:cubicBezTo>
                  <a:cubicBezTo>
                    <a:pt x="200583" y="13357"/>
                    <a:pt x="217509" y="8395"/>
                    <a:pt x="235059" y="4961"/>
                  </a:cubicBezTo>
                  <a:cubicBezTo>
                    <a:pt x="252610" y="1528"/>
                    <a:pt x="270274" y="0"/>
                    <a:pt x="288053" y="124"/>
                  </a:cubicBezTo>
                  <a:lnTo>
                    <a:pt x="4189906" y="27364"/>
                  </a:lnTo>
                  <a:cubicBezTo>
                    <a:pt x="4207686" y="27489"/>
                    <a:pt x="4225326" y="29390"/>
                    <a:pt x="4242828" y="32941"/>
                  </a:cubicBezTo>
                  <a:cubicBezTo>
                    <a:pt x="4260329" y="36492"/>
                    <a:pt x="4277184" y="41817"/>
                    <a:pt x="4293646" y="48790"/>
                  </a:cubicBezTo>
                  <a:cubicBezTo>
                    <a:pt x="4310107" y="55763"/>
                    <a:pt x="4325669" y="64254"/>
                    <a:pt x="4340332" y="74263"/>
                  </a:cubicBezTo>
                  <a:cubicBezTo>
                    <a:pt x="4354994" y="84271"/>
                    <a:pt x="4368758" y="95671"/>
                    <a:pt x="4381243" y="108331"/>
                  </a:cubicBezTo>
                  <a:cubicBezTo>
                    <a:pt x="4393728" y="120992"/>
                    <a:pt x="4404935" y="134786"/>
                    <a:pt x="4414737" y="149714"/>
                  </a:cubicBezTo>
                  <a:cubicBezTo>
                    <a:pt x="4424539" y="164642"/>
                    <a:pt x="4432812" y="180321"/>
                    <a:pt x="4439554" y="196878"/>
                  </a:cubicBezTo>
                  <a:cubicBezTo>
                    <a:pt x="4446297" y="213436"/>
                    <a:pt x="4451259" y="230362"/>
                    <a:pt x="4454692" y="247912"/>
                  </a:cubicBezTo>
                  <a:cubicBezTo>
                    <a:pt x="4458126" y="265463"/>
                    <a:pt x="4459654" y="283127"/>
                    <a:pt x="4459530" y="300906"/>
                  </a:cubicBezTo>
                  <a:lnTo>
                    <a:pt x="4445143" y="2361558"/>
                  </a:lnTo>
                  <a:cubicBezTo>
                    <a:pt x="4445019" y="2379338"/>
                    <a:pt x="4443118" y="2396978"/>
                    <a:pt x="4439567" y="2414480"/>
                  </a:cubicBezTo>
                  <a:cubicBezTo>
                    <a:pt x="4436016" y="2431981"/>
                    <a:pt x="4430691" y="2448835"/>
                    <a:pt x="4423718" y="2465297"/>
                  </a:cubicBezTo>
                  <a:cubicBezTo>
                    <a:pt x="4416744" y="2481759"/>
                    <a:pt x="4408253" y="2497321"/>
                    <a:pt x="4398245" y="2511983"/>
                  </a:cubicBezTo>
                  <a:cubicBezTo>
                    <a:pt x="4388236" y="2526646"/>
                    <a:pt x="4376837" y="2540410"/>
                    <a:pt x="4364176" y="2552895"/>
                  </a:cubicBezTo>
                  <a:cubicBezTo>
                    <a:pt x="4351516" y="2565380"/>
                    <a:pt x="4337721" y="2576587"/>
                    <a:pt x="4322794" y="2586389"/>
                  </a:cubicBezTo>
                  <a:cubicBezTo>
                    <a:pt x="4307866" y="2596191"/>
                    <a:pt x="4292187" y="2604463"/>
                    <a:pt x="4275756" y="2611207"/>
                  </a:cubicBezTo>
                  <a:cubicBezTo>
                    <a:pt x="4259326" y="2617950"/>
                    <a:pt x="4242273" y="2622911"/>
                    <a:pt x="4224722" y="2626345"/>
                  </a:cubicBezTo>
                  <a:cubicBezTo>
                    <a:pt x="4207172" y="2629778"/>
                    <a:pt x="4189508" y="2631179"/>
                    <a:pt x="4171729" y="2631055"/>
                  </a:cubicBezTo>
                  <a:close/>
                </a:path>
              </a:pathLst>
            </a:custGeom>
            <a:blipFill>
              <a:blip r:embed="rId3">
                <a:alphaModFix amt="44999"/>
              </a:blip>
              <a:stretch>
                <a:fillRect l="-463" t="-5643" r="-566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39129" y="156747"/>
            <a:ext cx="12956365" cy="372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7"/>
              </a:lnSpc>
            </a:pPr>
            <a:r>
              <a:rPr lang="en-US" sz="7193" spc="57">
                <a:solidFill>
                  <a:srgbClr val="1A1A1A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SPECTRUM OF JOBLESSNESS: TYPES OF UNEMPLOYMENT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71434" y="4866081"/>
            <a:ext cx="54397" cy="44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</a:pPr>
            <a:r>
              <a:rPr lang="en-US" sz="1602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93124" y="7573973"/>
            <a:ext cx="631380" cy="552452"/>
          </a:xfrm>
          <a:custGeom>
            <a:avLst/>
            <a:gdLst/>
            <a:ahLst/>
            <a:cxnLst/>
            <a:rect r="r" b="b" t="t" l="l"/>
            <a:pathLst>
              <a:path h="552452" w="631380">
                <a:moveTo>
                  <a:pt x="0" y="0"/>
                </a:moveTo>
                <a:lnTo>
                  <a:pt x="631380" y="0"/>
                </a:lnTo>
                <a:lnTo>
                  <a:pt x="631380" y="552453"/>
                </a:lnTo>
                <a:lnTo>
                  <a:pt x="0" y="55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91427" y="4624914"/>
            <a:ext cx="575827" cy="767764"/>
          </a:xfrm>
          <a:custGeom>
            <a:avLst/>
            <a:gdLst/>
            <a:ahLst/>
            <a:cxnLst/>
            <a:rect r="r" b="b" t="t" l="l"/>
            <a:pathLst>
              <a:path h="767764" w="575827">
                <a:moveTo>
                  <a:pt x="0" y="0"/>
                </a:moveTo>
                <a:lnTo>
                  <a:pt x="575827" y="0"/>
                </a:lnTo>
                <a:lnTo>
                  <a:pt x="575827" y="767764"/>
                </a:lnTo>
                <a:lnTo>
                  <a:pt x="0" y="767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47653" y="4624914"/>
            <a:ext cx="705359" cy="806140"/>
          </a:xfrm>
          <a:custGeom>
            <a:avLst/>
            <a:gdLst/>
            <a:ahLst/>
            <a:cxnLst/>
            <a:rect r="r" b="b" t="t" l="l"/>
            <a:pathLst>
              <a:path h="806140" w="705359">
                <a:moveTo>
                  <a:pt x="0" y="0"/>
                </a:moveTo>
                <a:lnTo>
                  <a:pt x="705359" y="0"/>
                </a:lnTo>
                <a:lnTo>
                  <a:pt x="705359" y="806140"/>
                </a:lnTo>
                <a:lnTo>
                  <a:pt x="0" y="8061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46554" y="7432289"/>
            <a:ext cx="691347" cy="790126"/>
          </a:xfrm>
          <a:custGeom>
            <a:avLst/>
            <a:gdLst/>
            <a:ahLst/>
            <a:cxnLst/>
            <a:rect r="r" b="b" t="t" l="l"/>
            <a:pathLst>
              <a:path h="790126" w="691347">
                <a:moveTo>
                  <a:pt x="0" y="0"/>
                </a:moveTo>
                <a:lnTo>
                  <a:pt x="691347" y="0"/>
                </a:lnTo>
                <a:lnTo>
                  <a:pt x="691347" y="790126"/>
                </a:lnTo>
                <a:lnTo>
                  <a:pt x="0" y="7901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93124" y="5575231"/>
            <a:ext cx="7494296" cy="153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b="true" sz="265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Cyclical</a:t>
            </a:r>
          </a:p>
          <a:p>
            <a:pPr algn="l">
              <a:lnSpc>
                <a:spcPts val="3182"/>
              </a:lnSpc>
            </a:pPr>
            <a:r>
              <a:rPr lang="en-US" sz="201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Linked tobusiness cycles, rising during recessions, falling during economic booms.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95414" y="6272279"/>
            <a:ext cx="56242" cy="405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0"/>
              </a:lnSpc>
            </a:pPr>
            <a:r>
              <a:rPr lang="en-US" sz="1657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1500" y="8363553"/>
            <a:ext cx="1434504" cy="51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7"/>
              </a:lnSpc>
            </a:pPr>
            <a:r>
              <a:rPr lang="en-US" b="true" sz="2453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Structural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30472" y="8949757"/>
            <a:ext cx="63281" cy="466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186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92351" y="8414447"/>
            <a:ext cx="1428841" cy="558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1"/>
              </a:lnSpc>
            </a:pPr>
            <a:r>
              <a:rPr lang="en-US" b="true" sz="2728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Seasonal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35617" y="9061280"/>
            <a:ext cx="70392" cy="507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3"/>
              </a:lnSpc>
            </a:pPr>
            <a:r>
              <a:rPr lang="en-US" sz="2073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2351" y="5620349"/>
            <a:ext cx="7766949" cy="1186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9"/>
              </a:lnSpc>
            </a:pPr>
            <a:r>
              <a:rPr lang="en-US" b="true" sz="2784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Frictional</a:t>
            </a:r>
          </a:p>
          <a:p>
            <a:pPr algn="l">
              <a:lnSpc>
                <a:spcPts val="3341"/>
              </a:lnSpc>
            </a:pPr>
            <a:r>
              <a:rPr lang="en-US" sz="211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Short-term;occurs when workers are voluntarily moving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44757" y="6281257"/>
            <a:ext cx="71818" cy="523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6"/>
              </a:lnSpc>
            </a:pPr>
            <a:r>
              <a:rPr lang="en-US" sz="211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1500" y="9064057"/>
            <a:ext cx="7535920" cy="72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</a:pPr>
            <a:r>
              <a:rPr lang="en-US" sz="186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Mismatchbetween workers' skills and the jobs available, often due to technological shifts.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2351" y="6719305"/>
            <a:ext cx="5482248" cy="39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1"/>
              </a:lnSpc>
            </a:pPr>
            <a:r>
              <a:rPr lang="en-US" sz="211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between jobs or entering the workforce.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92351" y="9185105"/>
            <a:ext cx="7566276" cy="38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073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Occurs inindustries with predictable, fluctuating labour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92351" y="9600985"/>
            <a:ext cx="3670142" cy="38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073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needs throughout the year.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7229" t="2909" r="0" b="3906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wipe dir="u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0077" y="3983098"/>
            <a:ext cx="736150" cy="665905"/>
            <a:chOff x="0" y="0"/>
            <a:chExt cx="193883" cy="1753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75382"/>
            </a:xfrm>
            <a:custGeom>
              <a:avLst/>
              <a:gdLst/>
              <a:ahLst/>
              <a:cxnLst/>
              <a:rect r="r" b="b" t="t" l="l"/>
              <a:pathLst>
                <a:path h="17538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14643" y="3954523"/>
            <a:ext cx="9211258" cy="238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010" spc="197" b="true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Root Causes</a:t>
            </a:r>
          </a:p>
          <a:p>
            <a:pPr algn="l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Economicslowdown and recessions Rapid technological change and automation Lack of adequate education and skill training Global competition and trade imbalances Labour market rigidities and policy issues</a:t>
            </a:r>
          </a:p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34866" y="1309742"/>
            <a:ext cx="12542195" cy="1639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VICI</a:t>
            </a:r>
            <a:r>
              <a:rPr lang="en-US" sz="4745" spc="37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OUS CYCLE: CAUSES AND IMPACTS OF UNEMPLOYMENT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514643" y="7004190"/>
            <a:ext cx="9211258" cy="238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2010" spc="197" b="true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Societal Impacts</a:t>
            </a:r>
          </a:p>
          <a:p>
            <a:pPr algn="l">
              <a:lnSpc>
                <a:spcPts val="2774"/>
              </a:lnSpc>
            </a:pPr>
          </a:p>
          <a:p>
            <a:pPr algn="l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Reduced GDP and national output Increased poverty and income inequality Higher crime rates and social unrest Loss of human capital and worker morale Increased burden on public welfare systems</a:t>
            </a:r>
          </a:p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548785" y="6880779"/>
            <a:ext cx="736150" cy="665905"/>
            <a:chOff x="0" y="0"/>
            <a:chExt cx="193883" cy="1753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3883" cy="175382"/>
            </a:xfrm>
            <a:custGeom>
              <a:avLst/>
              <a:gdLst/>
              <a:ahLst/>
              <a:cxnLst/>
              <a:rect r="r" b="b" t="t" l="l"/>
              <a:pathLst>
                <a:path h="175382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93883" cy="232532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1088011" y="3715348"/>
            <a:ext cx="2948954" cy="2948954"/>
            <a:chOff x="0" y="0"/>
            <a:chExt cx="6591300" cy="65913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591426" cy="6591426"/>
            </a:xfrm>
            <a:custGeom>
              <a:avLst/>
              <a:gdLst/>
              <a:ahLst/>
              <a:cxnLst/>
              <a:rect r="r" b="b" t="t" l="l"/>
              <a:pathLst>
                <a:path h="6591426" w="6591426">
                  <a:moveTo>
                    <a:pt x="271526" y="0"/>
                  </a:moveTo>
                  <a:cubicBezTo>
                    <a:pt x="253746" y="0"/>
                    <a:pt x="236093" y="1778"/>
                    <a:pt x="218567" y="5207"/>
                  </a:cubicBezTo>
                  <a:cubicBezTo>
                    <a:pt x="201041" y="8636"/>
                    <a:pt x="184150" y="13843"/>
                    <a:pt x="167640" y="20701"/>
                  </a:cubicBezTo>
                  <a:cubicBezTo>
                    <a:pt x="151130" y="27559"/>
                    <a:pt x="135509" y="35941"/>
                    <a:pt x="120650" y="45847"/>
                  </a:cubicBezTo>
                  <a:cubicBezTo>
                    <a:pt x="105791" y="55753"/>
                    <a:pt x="92075" y="66929"/>
                    <a:pt x="79502" y="79502"/>
                  </a:cubicBezTo>
                  <a:cubicBezTo>
                    <a:pt x="66929" y="92075"/>
                    <a:pt x="55626" y="105791"/>
                    <a:pt x="45720" y="120650"/>
                  </a:cubicBezTo>
                  <a:cubicBezTo>
                    <a:pt x="35814" y="135509"/>
                    <a:pt x="27432" y="151130"/>
                    <a:pt x="20574" y="167513"/>
                  </a:cubicBezTo>
                  <a:cubicBezTo>
                    <a:pt x="13716" y="183896"/>
                    <a:pt x="8636" y="201041"/>
                    <a:pt x="5207" y="218440"/>
                  </a:cubicBezTo>
                  <a:cubicBezTo>
                    <a:pt x="1778" y="235839"/>
                    <a:pt x="0" y="253619"/>
                    <a:pt x="0" y="271399"/>
                  </a:cubicBezTo>
                  <a:lnTo>
                    <a:pt x="0" y="6319774"/>
                  </a:lnTo>
                  <a:cubicBezTo>
                    <a:pt x="0" y="6337554"/>
                    <a:pt x="1778" y="6355207"/>
                    <a:pt x="5207" y="6372733"/>
                  </a:cubicBezTo>
                  <a:cubicBezTo>
                    <a:pt x="8636" y="6390259"/>
                    <a:pt x="13843" y="6407150"/>
                    <a:pt x="20701" y="6423660"/>
                  </a:cubicBezTo>
                  <a:cubicBezTo>
                    <a:pt x="27559" y="6440170"/>
                    <a:pt x="35941" y="6455791"/>
                    <a:pt x="45847" y="6470650"/>
                  </a:cubicBezTo>
                  <a:cubicBezTo>
                    <a:pt x="55753" y="6485510"/>
                    <a:pt x="67056" y="6499225"/>
                    <a:pt x="79629" y="6511799"/>
                  </a:cubicBezTo>
                  <a:cubicBezTo>
                    <a:pt x="92202" y="6524372"/>
                    <a:pt x="105918" y="6535675"/>
                    <a:pt x="120777" y="6545580"/>
                  </a:cubicBezTo>
                  <a:cubicBezTo>
                    <a:pt x="135636" y="6555486"/>
                    <a:pt x="151257" y="6563868"/>
                    <a:pt x="167767" y="6570726"/>
                  </a:cubicBezTo>
                  <a:cubicBezTo>
                    <a:pt x="184277" y="6577584"/>
                    <a:pt x="201168" y="6582664"/>
                    <a:pt x="218694" y="6586220"/>
                  </a:cubicBezTo>
                  <a:cubicBezTo>
                    <a:pt x="236220" y="6589775"/>
                    <a:pt x="253873" y="6591426"/>
                    <a:pt x="271653" y="6591426"/>
                  </a:cubicBezTo>
                  <a:lnTo>
                    <a:pt x="6319901" y="6591426"/>
                  </a:lnTo>
                  <a:cubicBezTo>
                    <a:pt x="6337681" y="6591426"/>
                    <a:pt x="6355334" y="6589648"/>
                    <a:pt x="6372860" y="6586220"/>
                  </a:cubicBezTo>
                  <a:cubicBezTo>
                    <a:pt x="6390386" y="6582791"/>
                    <a:pt x="6407277" y="6577584"/>
                    <a:pt x="6423787" y="6570726"/>
                  </a:cubicBezTo>
                  <a:cubicBezTo>
                    <a:pt x="6440298" y="6563868"/>
                    <a:pt x="6455918" y="6555486"/>
                    <a:pt x="6470650" y="6545580"/>
                  </a:cubicBezTo>
                  <a:cubicBezTo>
                    <a:pt x="6485382" y="6535675"/>
                    <a:pt x="6499225" y="6524372"/>
                    <a:pt x="6511799" y="6511799"/>
                  </a:cubicBezTo>
                  <a:cubicBezTo>
                    <a:pt x="6524372" y="6499226"/>
                    <a:pt x="6535675" y="6485510"/>
                    <a:pt x="6545580" y="6470651"/>
                  </a:cubicBezTo>
                  <a:cubicBezTo>
                    <a:pt x="6555486" y="6455792"/>
                    <a:pt x="6563868" y="6440171"/>
                    <a:pt x="6570726" y="6423661"/>
                  </a:cubicBezTo>
                  <a:cubicBezTo>
                    <a:pt x="6577584" y="6407150"/>
                    <a:pt x="6582664" y="6390260"/>
                    <a:pt x="6586220" y="6372733"/>
                  </a:cubicBezTo>
                  <a:cubicBezTo>
                    <a:pt x="6589775" y="6355207"/>
                    <a:pt x="6591426" y="6337555"/>
                    <a:pt x="6591426" y="6319774"/>
                  </a:cubicBezTo>
                  <a:lnTo>
                    <a:pt x="6591426" y="271399"/>
                  </a:lnTo>
                  <a:cubicBezTo>
                    <a:pt x="6591426" y="253619"/>
                    <a:pt x="6589648" y="235966"/>
                    <a:pt x="6586220" y="218440"/>
                  </a:cubicBezTo>
                  <a:cubicBezTo>
                    <a:pt x="6582791" y="200914"/>
                    <a:pt x="6577584" y="184023"/>
                    <a:pt x="6570726" y="167513"/>
                  </a:cubicBezTo>
                  <a:cubicBezTo>
                    <a:pt x="6563868" y="151003"/>
                    <a:pt x="6555486" y="135382"/>
                    <a:pt x="6545580" y="120650"/>
                  </a:cubicBezTo>
                  <a:cubicBezTo>
                    <a:pt x="6535675" y="105918"/>
                    <a:pt x="6524372" y="92075"/>
                    <a:pt x="6511799" y="79502"/>
                  </a:cubicBezTo>
                  <a:cubicBezTo>
                    <a:pt x="6499226" y="66929"/>
                    <a:pt x="6485510" y="55626"/>
                    <a:pt x="6470651" y="45720"/>
                  </a:cubicBezTo>
                  <a:cubicBezTo>
                    <a:pt x="6455792" y="35814"/>
                    <a:pt x="6440171" y="27432"/>
                    <a:pt x="6423788" y="20574"/>
                  </a:cubicBezTo>
                  <a:cubicBezTo>
                    <a:pt x="6407405" y="13716"/>
                    <a:pt x="6390387" y="8636"/>
                    <a:pt x="6372861" y="5080"/>
                  </a:cubicBezTo>
                  <a:cubicBezTo>
                    <a:pt x="6355335" y="1524"/>
                    <a:pt x="6337681" y="0"/>
                    <a:pt x="631990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1" b="1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4340774" y="6880779"/>
            <a:ext cx="3167062" cy="3167062"/>
            <a:chOff x="0" y="0"/>
            <a:chExt cx="6591300" cy="65913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591426" cy="6591426"/>
            </a:xfrm>
            <a:custGeom>
              <a:avLst/>
              <a:gdLst/>
              <a:ahLst/>
              <a:cxnLst/>
              <a:rect r="r" b="b" t="t" l="l"/>
              <a:pathLst>
                <a:path h="6591426" w="6591426">
                  <a:moveTo>
                    <a:pt x="271399" y="0"/>
                  </a:moveTo>
                  <a:cubicBezTo>
                    <a:pt x="253619" y="0"/>
                    <a:pt x="235966" y="1778"/>
                    <a:pt x="218440" y="5207"/>
                  </a:cubicBezTo>
                  <a:cubicBezTo>
                    <a:pt x="200914" y="8636"/>
                    <a:pt x="184023" y="13843"/>
                    <a:pt x="167513" y="20701"/>
                  </a:cubicBezTo>
                  <a:cubicBezTo>
                    <a:pt x="151003" y="27559"/>
                    <a:pt x="135509" y="35814"/>
                    <a:pt x="120650" y="45720"/>
                  </a:cubicBezTo>
                  <a:cubicBezTo>
                    <a:pt x="105791" y="55626"/>
                    <a:pt x="92075" y="66929"/>
                    <a:pt x="79502" y="79502"/>
                  </a:cubicBezTo>
                  <a:cubicBezTo>
                    <a:pt x="66929" y="92075"/>
                    <a:pt x="55626" y="105791"/>
                    <a:pt x="45720" y="120650"/>
                  </a:cubicBezTo>
                  <a:cubicBezTo>
                    <a:pt x="35814" y="135509"/>
                    <a:pt x="27432" y="151130"/>
                    <a:pt x="20574" y="167513"/>
                  </a:cubicBezTo>
                  <a:cubicBezTo>
                    <a:pt x="13716" y="183896"/>
                    <a:pt x="8636" y="201041"/>
                    <a:pt x="5207" y="218440"/>
                  </a:cubicBezTo>
                  <a:cubicBezTo>
                    <a:pt x="1778" y="235839"/>
                    <a:pt x="0" y="253619"/>
                    <a:pt x="0" y="271399"/>
                  </a:cubicBezTo>
                  <a:lnTo>
                    <a:pt x="0" y="6319774"/>
                  </a:lnTo>
                  <a:cubicBezTo>
                    <a:pt x="0" y="6337554"/>
                    <a:pt x="1778" y="6355207"/>
                    <a:pt x="5207" y="6372733"/>
                  </a:cubicBezTo>
                  <a:cubicBezTo>
                    <a:pt x="8636" y="6390259"/>
                    <a:pt x="13843" y="6407150"/>
                    <a:pt x="20701" y="6423660"/>
                  </a:cubicBezTo>
                  <a:cubicBezTo>
                    <a:pt x="27559" y="6440170"/>
                    <a:pt x="35941" y="6455791"/>
                    <a:pt x="45847" y="6470650"/>
                  </a:cubicBezTo>
                  <a:cubicBezTo>
                    <a:pt x="55753" y="6485510"/>
                    <a:pt x="67056" y="6499225"/>
                    <a:pt x="79629" y="6511799"/>
                  </a:cubicBezTo>
                  <a:cubicBezTo>
                    <a:pt x="92202" y="6524372"/>
                    <a:pt x="105918" y="6535675"/>
                    <a:pt x="120777" y="6545580"/>
                  </a:cubicBezTo>
                  <a:cubicBezTo>
                    <a:pt x="135636" y="6555486"/>
                    <a:pt x="151257" y="6563868"/>
                    <a:pt x="167640" y="6570726"/>
                  </a:cubicBezTo>
                  <a:cubicBezTo>
                    <a:pt x="184023" y="6577584"/>
                    <a:pt x="201041" y="6582664"/>
                    <a:pt x="218567" y="6586220"/>
                  </a:cubicBezTo>
                  <a:cubicBezTo>
                    <a:pt x="236093" y="6589775"/>
                    <a:pt x="253746" y="6591426"/>
                    <a:pt x="271526" y="6591426"/>
                  </a:cubicBezTo>
                  <a:lnTo>
                    <a:pt x="6319901" y="6591426"/>
                  </a:lnTo>
                  <a:cubicBezTo>
                    <a:pt x="6337681" y="6591426"/>
                    <a:pt x="6355334" y="6589648"/>
                    <a:pt x="6372860" y="6586220"/>
                  </a:cubicBezTo>
                  <a:cubicBezTo>
                    <a:pt x="6390386" y="6582791"/>
                    <a:pt x="6407277" y="6577584"/>
                    <a:pt x="6423787" y="6570726"/>
                  </a:cubicBezTo>
                  <a:cubicBezTo>
                    <a:pt x="6440298" y="6563868"/>
                    <a:pt x="6455918" y="6555486"/>
                    <a:pt x="6470650" y="6545580"/>
                  </a:cubicBezTo>
                  <a:cubicBezTo>
                    <a:pt x="6485382" y="6535675"/>
                    <a:pt x="6499225" y="6524372"/>
                    <a:pt x="6511799" y="6511799"/>
                  </a:cubicBezTo>
                  <a:cubicBezTo>
                    <a:pt x="6524372" y="6499226"/>
                    <a:pt x="6535675" y="6485510"/>
                    <a:pt x="6545580" y="6470651"/>
                  </a:cubicBezTo>
                  <a:cubicBezTo>
                    <a:pt x="6555486" y="6455792"/>
                    <a:pt x="6563868" y="6440171"/>
                    <a:pt x="6570726" y="6423661"/>
                  </a:cubicBezTo>
                  <a:cubicBezTo>
                    <a:pt x="6577584" y="6407150"/>
                    <a:pt x="6582664" y="6390260"/>
                    <a:pt x="6586220" y="6372733"/>
                  </a:cubicBezTo>
                  <a:cubicBezTo>
                    <a:pt x="6589775" y="6355207"/>
                    <a:pt x="6591426" y="6337555"/>
                    <a:pt x="6591426" y="6319774"/>
                  </a:cubicBezTo>
                  <a:lnTo>
                    <a:pt x="6591426" y="271399"/>
                  </a:lnTo>
                  <a:cubicBezTo>
                    <a:pt x="6591426" y="253619"/>
                    <a:pt x="6589648" y="235966"/>
                    <a:pt x="6586220" y="218440"/>
                  </a:cubicBezTo>
                  <a:cubicBezTo>
                    <a:pt x="6582791" y="200914"/>
                    <a:pt x="6577584" y="184023"/>
                    <a:pt x="6570726" y="167513"/>
                  </a:cubicBezTo>
                  <a:cubicBezTo>
                    <a:pt x="6563868" y="151003"/>
                    <a:pt x="6555486" y="135382"/>
                    <a:pt x="6545580" y="120650"/>
                  </a:cubicBezTo>
                  <a:cubicBezTo>
                    <a:pt x="6535675" y="105918"/>
                    <a:pt x="6524372" y="92075"/>
                    <a:pt x="6511799" y="79502"/>
                  </a:cubicBezTo>
                  <a:cubicBezTo>
                    <a:pt x="6499226" y="66929"/>
                    <a:pt x="6485510" y="55626"/>
                    <a:pt x="6470651" y="45720"/>
                  </a:cubicBezTo>
                  <a:cubicBezTo>
                    <a:pt x="6455792" y="35814"/>
                    <a:pt x="6440171" y="27432"/>
                    <a:pt x="6423788" y="20574"/>
                  </a:cubicBezTo>
                  <a:cubicBezTo>
                    <a:pt x="6407405" y="13716"/>
                    <a:pt x="6390387" y="8636"/>
                    <a:pt x="6372861" y="5080"/>
                  </a:cubicBezTo>
                  <a:cubicBezTo>
                    <a:pt x="6355335" y="1524"/>
                    <a:pt x="6337681" y="0"/>
                    <a:pt x="6319901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1" b="1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01862" y="3093633"/>
            <a:ext cx="3165159" cy="3167189"/>
            <a:chOff x="0" y="0"/>
            <a:chExt cx="3367440" cy="336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28259" y="6872264"/>
            <a:ext cx="2846897" cy="94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 spc="39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Government Initiatives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72674" y="7077052"/>
            <a:ext cx="3521616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 spc="39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Skill Development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31262" y="7077052"/>
            <a:ext cx="3950765" cy="4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 spc="39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Entrepreneurship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03950" y="7077052"/>
            <a:ext cx="2555791" cy="94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 spc="39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Innovation &amp; Technology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857829" y="145242"/>
            <a:ext cx="20003658" cy="88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7"/>
              </a:lnSpc>
            </a:pPr>
            <a:r>
              <a:rPr lang="en-US" sz="5197" b="true">
                <a:solidFill>
                  <a:srgbClr val="04050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</a:t>
            </a:r>
            <a:r>
              <a:rPr lang="en-US" b="true" sz="5197">
                <a:solidFill>
                  <a:srgbClr val="04050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ategic Interventions: Paths to Employment Growth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3093633"/>
            <a:ext cx="3165159" cy="3167189"/>
            <a:chOff x="0" y="0"/>
            <a:chExt cx="3367440" cy="336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75024" y="3093633"/>
            <a:ext cx="3165159" cy="3167189"/>
            <a:chOff x="0" y="0"/>
            <a:chExt cx="3367440" cy="3369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050225" y="3093633"/>
            <a:ext cx="3165159" cy="3167189"/>
            <a:chOff x="0" y="0"/>
            <a:chExt cx="3367440" cy="3369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303503" y="3808230"/>
            <a:ext cx="61555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58955" y="3808230"/>
            <a:ext cx="65097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7579" y="3808230"/>
            <a:ext cx="69041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16832" y="3808230"/>
            <a:ext cx="72687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  <p:transition spd="fast">
    <p:wipe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4906" t="2453" r="0" b="2453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wipe dir="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10190" y="19050"/>
            <a:ext cx="14248533" cy="10408474"/>
          </a:xfrm>
          <a:custGeom>
            <a:avLst/>
            <a:gdLst/>
            <a:ahLst/>
            <a:cxnLst/>
            <a:rect r="r" b="b" t="t" l="l"/>
            <a:pathLst>
              <a:path h="10408474" w="14248533">
                <a:moveTo>
                  <a:pt x="0" y="0"/>
                </a:moveTo>
                <a:lnTo>
                  <a:pt x="14248533" y="0"/>
                </a:lnTo>
                <a:lnTo>
                  <a:pt x="14248533" y="10408474"/>
                </a:lnTo>
                <a:lnTo>
                  <a:pt x="0" y="1040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31789" y="233791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1905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386" t="0" r="-121386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7756" t="0" r="7756" b="0"/>
          <a:stretch>
            <a:fillRect/>
          </a:stretch>
        </p:blipFill>
        <p:spPr>
          <a:xfrm flipH="false" flipV="false" rot="0">
            <a:off x="0" y="19050"/>
            <a:ext cx="4944817" cy="1026795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860979" y="7926810"/>
            <a:ext cx="1693118" cy="48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0"/>
              </a:lnSpc>
            </a:pPr>
            <a:r>
              <a:rPr lang="en-US" b="true" sz="2099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Older Workers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0979" y="3059857"/>
            <a:ext cx="1929819" cy="48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b="true" sz="2088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Youth Challenge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60979" y="5409357"/>
            <a:ext cx="1975385" cy="46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b="true" sz="1961">
                <a:solidFill>
                  <a:srgbClr val="384653"/>
                </a:solidFill>
                <a:latin typeface="Barlow Bold"/>
                <a:ea typeface="Barlow Bold"/>
                <a:cs typeface="Barlow Bold"/>
                <a:sym typeface="Barlow Bold"/>
              </a:rPr>
              <a:t>Gender Inequality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0979" y="8637018"/>
            <a:ext cx="4756134" cy="30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59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Risk ofdisplacement due to outdated skills or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60979" y="8957002"/>
            <a:ext cx="1981008" cy="30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595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age discrimination.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0979" y="3757336"/>
            <a:ext cx="4756134" cy="30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1587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Lackofexperienceand insufficient entry-level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0979" y="4075627"/>
            <a:ext cx="3506926" cy="30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6"/>
              </a:lnSpc>
            </a:pPr>
            <a:r>
              <a:rPr lang="en-US" sz="1587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positions hinder young graduates.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60979" y="6070300"/>
            <a:ext cx="4756134" cy="29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149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Societalbarriers,unequal pay, and lack of flexible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60979" y="6380354"/>
            <a:ext cx="3795577" cy="29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149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work options limit female participation.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97285" y="500391"/>
            <a:ext cx="12266426" cy="1216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6"/>
              </a:lnSpc>
            </a:pPr>
            <a:r>
              <a:rPr lang="en-US" b="true" sz="3947">
                <a:solidFill>
                  <a:srgbClr val="2E3C4E"/>
                </a:solidFill>
                <a:latin typeface="Barlow Bold"/>
                <a:ea typeface="Barlow Bold"/>
                <a:cs typeface="Barlow Bold"/>
                <a:sym typeface="Barlow Bold"/>
              </a:rPr>
              <a:t>Disparities in the Labour Market: Age and Gender Gaps</a:t>
            </a:r>
          </a:p>
          <a:p>
            <a:pPr algn="l">
              <a:lnSpc>
                <a:spcPts val="4686"/>
              </a:lnSpc>
            </a:pPr>
            <a:r>
              <a:rPr lang="en-US" sz="1874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Unemployment rates often show significant variations across different demographic groups.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80775" y="4645346"/>
            <a:ext cx="351907" cy="21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2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99223" y="3852185"/>
            <a:ext cx="633459" cy="21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2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Women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44817" y="5498203"/>
            <a:ext cx="1132845" cy="21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2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Older Workers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69496" y="3003526"/>
            <a:ext cx="1005628" cy="21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2"/>
              </a:lnSpc>
            </a:pPr>
            <a:r>
              <a:rPr lang="en-US" sz="121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Youth (15-24)</a:t>
            </a:r>
          </a:p>
        </p:txBody>
      </p:sp>
    </p:spTree>
  </p:cSld>
  <p:clrMapOvr>
    <a:masterClrMapping/>
  </p:clrMapOvr>
  <p:transition spd="fast">
    <p:wipe dir="r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739" t="32658" r="0" b="31138"/>
          <a:stretch>
            <a:fillRect/>
          </a:stretch>
        </p:blipFill>
        <p:spPr>
          <a:xfrm flipH="false" flipV="false" rot="0">
            <a:off x="215600" y="-1149173"/>
            <a:ext cx="18288000" cy="12585347"/>
          </a:xfrm>
          <a:prstGeom prst="rect">
            <a:avLst/>
          </a:prstGeom>
        </p:spPr>
      </p:pic>
    </p:spTree>
  </p:cSld>
  <p:clrMapOvr>
    <a:masterClrMapping/>
  </p:clrMapOvr>
  <p:transition spd="fast">
    <p:wipe dir="r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DAG17U7nIhc</dc:identifier>
  <dcterms:modified xsi:type="dcterms:W3CDTF">2011-08-01T06:04:30Z</dcterms:modified>
  <cp:revision>1</cp:revision>
  <dc:title>Udyoga</dc:title>
</cp:coreProperties>
</file>